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a.Kutramoinen" initials="E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2" autoAdjust="0"/>
    <p:restoredTop sz="94532"/>
  </p:normalViewPr>
  <p:slideViewPr>
    <p:cSldViewPr>
      <p:cViewPr>
        <p:scale>
          <a:sx n="107" d="100"/>
          <a:sy n="107" d="100"/>
        </p:scale>
        <p:origin x="18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8267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11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14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830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374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dirty="0"/>
              <a:t>Viitataan siihen, että puolueista</a:t>
            </a:r>
            <a:r>
              <a:rPr lang="fi-FI" baseline="0" dirty="0"/>
              <a:t> puhutaan seuraavalla kerralla enemmän. Nämä järjestöt eivät ole puolueita.</a:t>
            </a: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73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9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kuntavaalit.fi/fi" TargetMode="Externa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alikone.fi/eduskunta2015/helsinki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2017kuntavaalit.fi/vaalikonee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l.fi/www/Helsinki/fi/kaupunki-ja-hallinto/paatoksenteko/kaupunginvaltuusto/" TargetMode="External"/><Relationship Id="rId3" Type="http://schemas.openxmlformats.org/officeDocument/2006/relationships/hyperlink" Target="http://tutkibudjettia.fi/etusiv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kehys 3"/>
          <p:cNvSpPr txBox="1"/>
          <p:nvPr/>
        </p:nvSpPr>
        <p:spPr>
          <a:xfrm>
            <a:off x="1187624" y="1196751"/>
            <a:ext cx="6501496" cy="276998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58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Yhteiskunnallinen vaikuttaminen Suomessa</a:t>
            </a:r>
            <a:endParaRPr lang="fi-FI" sz="5800" dirty="0"/>
          </a:p>
        </p:txBody>
      </p:sp>
      <p:sp>
        <p:nvSpPr>
          <p:cNvPr id="2" name="TextBox 1"/>
          <p:cNvSpPr txBox="1"/>
          <p:nvPr/>
        </p:nvSpPr>
        <p:spPr>
          <a:xfrm>
            <a:off x="2843808" y="5229200"/>
            <a:ext cx="3674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Materiaalin on koonnut</a:t>
            </a:r>
            <a:endParaRPr lang="fi-FI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96172"/>
            <a:ext cx="865560" cy="828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22" y="5927224"/>
            <a:ext cx="1383678" cy="5668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b="1" kern="1200" dirty="0">
                <a:solidFill>
                  <a:srgbClr val="92D050"/>
                </a:solidFill>
                <a:ea typeface="+mj-ea"/>
                <a:cs typeface="+mj-cs"/>
              </a:rPr>
              <a:t>Kunnan budjetti</a:t>
            </a:r>
            <a:endParaRPr lang="fi-FI" b="1" dirty="0">
              <a:solidFill>
                <a:srgbClr val="92D05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3240360" cy="4525963"/>
          </a:xfrm>
        </p:spPr>
        <p:txBody>
          <a:bodyPr/>
          <a:lstStyle/>
          <a:p>
            <a:pPr lvl="0" indent="-3429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400" kern="1200" dirty="0">
                <a:solidFill>
                  <a:schemeClr val="tx1"/>
                </a:solidFill>
                <a:ea typeface="+mn-ea"/>
                <a:cs typeface="+mn-cs"/>
              </a:rPr>
              <a:t>Jokainen kuntalainen (esim. helsinkiläinen) maksaa palkasta ja etuuksista veroja kunnalle</a:t>
            </a:r>
          </a:p>
          <a:p>
            <a:pPr lvl="0" indent="-3429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fi-FI" sz="24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lvl="0" indent="-3429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400" kern="1200" dirty="0">
                <a:solidFill>
                  <a:schemeClr val="tx1"/>
                </a:solidFill>
                <a:ea typeface="+mn-ea"/>
                <a:cs typeface="+mn-cs"/>
              </a:rPr>
              <a:t>Kunnanvaltuusto päättää, mihin verorahat käytetään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fi-FI" sz="18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indent="-342900" defTabSz="457200">
              <a:spcBef>
                <a:spcPts val="0"/>
              </a:spcBef>
              <a:buClrTx/>
              <a:buSzTx/>
              <a:buFont typeface="+mj-lt"/>
              <a:buAutoNum type="arabicPeriod"/>
            </a:pPr>
            <a:endParaRPr lang="fi-FI" sz="20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000" kern="1200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http://www.kuntavaalit.fi/fi</a:t>
            </a:r>
            <a:endParaRPr lang="fi-FI" sz="20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177800" indent="0">
              <a:buNone/>
            </a:pP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615" y="1556792"/>
            <a:ext cx="5177642" cy="369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974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/>
            <a:r>
              <a:rPr lang="fi-FI" sz="6000" kern="1200" dirty="0">
                <a:solidFill>
                  <a:srgbClr val="92D050"/>
                </a:solidFill>
                <a:ea typeface="+mn-ea"/>
                <a:cs typeface="+mn-cs"/>
              </a:rPr>
              <a:t>Kunnanvaltuusto</a:t>
            </a:r>
            <a:br>
              <a:rPr lang="fi-FI" sz="6000" kern="1200" dirty="0">
                <a:solidFill>
                  <a:srgbClr val="92D050"/>
                </a:solidFill>
                <a:ea typeface="+mn-ea"/>
                <a:cs typeface="+mn-cs"/>
              </a:rPr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3600400" cy="5145435"/>
          </a:xfrm>
        </p:spPr>
        <p:txBody>
          <a:bodyPr/>
          <a:lstStyle/>
          <a:p>
            <a:pPr marL="285750" lvl="0" indent="-285750" defTabSz="457200"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fi-FI" sz="2400" kern="1200" dirty="0">
                <a:solidFill>
                  <a:schemeClr val="tx1"/>
                </a:solidFill>
                <a:ea typeface="+mn-ea"/>
                <a:cs typeface="+mn-cs"/>
              </a:rPr>
              <a:t>Kunnanvaltuustossa on </a:t>
            </a:r>
            <a:br>
              <a:rPr lang="fi-FI" sz="2400" kern="12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fi-FI" sz="2400" kern="1200" dirty="0">
                <a:solidFill>
                  <a:schemeClr val="tx1"/>
                </a:solidFill>
                <a:ea typeface="+mn-ea"/>
                <a:cs typeface="+mn-cs"/>
              </a:rPr>
              <a:t>henkilöitä eri puolueista</a:t>
            </a:r>
          </a:p>
          <a:p>
            <a:pPr marL="285750" lvl="0" indent="-285750" defTabSz="457200">
              <a:spcBef>
                <a:spcPts val="0"/>
              </a:spcBef>
              <a:buClrTx/>
              <a:buSzTx/>
              <a:buFont typeface="Arial" charset="0"/>
              <a:buChar char="•"/>
            </a:pPr>
            <a:endParaRPr lang="fi-FI" sz="24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85750" lvl="0" indent="-285750" defTabSz="457200"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fi-FI" sz="2400" kern="1200" dirty="0">
                <a:solidFill>
                  <a:schemeClr val="tx1"/>
                </a:solidFill>
                <a:ea typeface="+mn-ea"/>
                <a:cs typeface="+mn-cs"/>
              </a:rPr>
              <a:t>Eri puolueet ovat asioista vähän eri mieltä</a:t>
            </a:r>
          </a:p>
          <a:p>
            <a:pPr marL="285750" lvl="0" indent="-285750" defTabSz="457200">
              <a:spcBef>
                <a:spcPts val="0"/>
              </a:spcBef>
              <a:buClrTx/>
              <a:buSzTx/>
              <a:buFont typeface="Arial" charset="0"/>
              <a:buChar char="•"/>
            </a:pPr>
            <a:endParaRPr lang="fi-FI" sz="24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85750" lvl="0" indent="-285750" defTabSz="457200"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fi-FI" sz="2400" kern="1200" dirty="0">
                <a:solidFill>
                  <a:schemeClr val="tx1"/>
                </a:solidFill>
                <a:ea typeface="+mn-ea"/>
                <a:cs typeface="+mn-cs"/>
              </a:rPr>
              <a:t>Kaikki valtuuston henkilöt ovat erilaisissa lautakunnissa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000" kern="1200" dirty="0" smtClean="0">
                <a:solidFill>
                  <a:schemeClr val="tx1"/>
                </a:solidFill>
                <a:ea typeface="+mn-ea"/>
                <a:cs typeface="+mn-cs"/>
              </a:rPr>
              <a:t>	(</a:t>
            </a:r>
            <a:r>
              <a:rPr lang="fi-FI" sz="2000" kern="1200" dirty="0">
                <a:solidFill>
                  <a:schemeClr val="tx1"/>
                </a:solidFill>
                <a:ea typeface="+mn-ea"/>
                <a:cs typeface="+mn-cs"/>
              </a:rPr>
              <a:t>Esimerkiksi sosiaali- ja </a:t>
            </a:r>
            <a:r>
              <a:rPr lang="fi-FI" sz="2000" kern="1200" dirty="0" smtClean="0">
                <a:solidFill>
                  <a:schemeClr val="tx1"/>
                </a:solidFill>
                <a:ea typeface="+mn-ea"/>
                <a:cs typeface="+mn-cs"/>
              </a:rPr>
              <a:t>	terveyslautakunta,  	rakennuslautakunta</a:t>
            </a:r>
            <a:r>
              <a:rPr lang="fi-FI" sz="2000" kern="1200" dirty="0">
                <a:solidFill>
                  <a:schemeClr val="tx1"/>
                </a:solidFill>
                <a:ea typeface="+mn-ea"/>
                <a:cs typeface="+mn-cs"/>
              </a:rPr>
              <a:t>)</a:t>
            </a:r>
          </a:p>
          <a:p>
            <a:pPr marL="203200" indent="0">
              <a:buNone/>
            </a:pPr>
            <a:endParaRPr lang="fi-FI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5317416" cy="419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8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kern="1200" dirty="0">
                <a:solidFill>
                  <a:srgbClr val="92D050"/>
                </a:solidFill>
                <a:ea typeface="+mj-ea"/>
                <a:cs typeface="+mj-cs"/>
              </a:rPr>
              <a:t>MIKSI ÄÄNESTÄÄ?</a:t>
            </a:r>
            <a:endParaRPr lang="fi-FI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800" kern="1200" dirty="0">
                <a:solidFill>
                  <a:schemeClr val="tx1"/>
                </a:solidFill>
                <a:ea typeface="+mn-ea"/>
                <a:cs typeface="+mn-cs"/>
              </a:rPr>
              <a:t>Osallistut kaupunkilaisena yhteiseen päätöksentekoon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800" kern="1200" dirty="0">
                <a:solidFill>
                  <a:schemeClr val="tx1"/>
                </a:solidFill>
                <a:ea typeface="+mn-ea"/>
                <a:cs typeface="+mn-cs"/>
              </a:rPr>
              <a:t>Voit vaikuttaa siihen, kuka kunnan yhteisistä asioista päättää</a:t>
            </a:r>
            <a:endParaRPr lang="fi-FI" kern="1200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  <a:p>
            <a:pPr marL="0" indent="0">
              <a:spcBef>
                <a:spcPct val="20000"/>
              </a:spcBef>
              <a:buClrTx/>
              <a:buSzTx/>
              <a:buNone/>
            </a:pPr>
            <a:r>
              <a:rPr lang="fi-FI" kern="1200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                     </a:t>
            </a:r>
            <a:r>
              <a:rPr lang="fi-FI" sz="4400" b="1" dirty="0">
                <a:solidFill>
                  <a:srgbClr val="92D050"/>
                </a:solidFill>
              </a:rPr>
              <a:t>KETÄ ÄÄNESTÄÄ?</a:t>
            </a:r>
            <a:endParaRPr lang="fi-FI" sz="4400" b="1" kern="1200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endParaRPr lang="fi-FI" kern="1200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800" kern="1200" dirty="0">
                <a:solidFill>
                  <a:schemeClr val="tx1"/>
                </a:solidFill>
                <a:ea typeface="+mn-ea"/>
                <a:cs typeface="+mn-cs"/>
              </a:rPr>
              <a:t>Valitse ensimmäiseksi sinulle sopiva </a:t>
            </a:r>
            <a:r>
              <a:rPr lang="fi-FI" sz="2800" b="1" kern="1200" dirty="0">
                <a:solidFill>
                  <a:schemeClr val="tx1"/>
                </a:solidFill>
                <a:ea typeface="+mn-ea"/>
                <a:cs typeface="+mn-cs"/>
              </a:rPr>
              <a:t>puolue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800" kern="1200" dirty="0">
                <a:solidFill>
                  <a:schemeClr val="tx1"/>
                </a:solidFill>
                <a:ea typeface="+mn-ea"/>
                <a:cs typeface="+mn-cs"/>
              </a:rPr>
              <a:t>Valitse siitä puolueesta sinulle sopiva </a:t>
            </a:r>
            <a:r>
              <a:rPr lang="fi-FI" sz="2800" b="1" kern="1200" dirty="0">
                <a:solidFill>
                  <a:schemeClr val="tx1"/>
                </a:solidFill>
                <a:ea typeface="+mn-ea"/>
                <a:cs typeface="+mn-cs"/>
              </a:rPr>
              <a:t>ehdokas</a:t>
            </a:r>
          </a:p>
          <a:p>
            <a:pPr marL="20320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281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5"/>
          </a:xfrm>
        </p:spPr>
        <p:txBody>
          <a:bodyPr/>
          <a:lstStyle/>
          <a:p>
            <a:r>
              <a:rPr lang="fi-FI" sz="6000" b="1" kern="1200" dirty="0">
                <a:solidFill>
                  <a:srgbClr val="92D050"/>
                </a:solidFill>
                <a:ea typeface="+mj-ea"/>
                <a:cs typeface="+mj-cs"/>
              </a:rPr>
              <a:t>Suomen puolueet</a:t>
            </a:r>
            <a:endParaRPr lang="fi-FI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344816" cy="5544616"/>
          </a:xfrm>
        </p:spPr>
        <p:txBody>
          <a:bodyPr/>
          <a:lstStyle/>
          <a:p>
            <a:pPr marL="0" lvl="0" indent="0" algn="ctr" defTabSz="457200">
              <a:spcBef>
                <a:spcPts val="0"/>
              </a:spcBef>
              <a:buClrTx/>
              <a:buSzTx/>
              <a:buNone/>
            </a:pPr>
            <a:r>
              <a:rPr lang="fi-FI" sz="2500" kern="1200" dirty="0">
                <a:solidFill>
                  <a:schemeClr val="tx1"/>
                </a:solidFill>
                <a:ea typeface="+mn-ea"/>
                <a:cs typeface="+mn-cs"/>
              </a:rPr>
              <a:t>Suomessa on monta erilaista puoluetta ja puolueilla on erilaisia arvoja.</a:t>
            </a:r>
            <a:endParaRPr lang="fi-FI" sz="2500" b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b="1" kern="1200" dirty="0">
                <a:solidFill>
                  <a:schemeClr val="tx1"/>
                </a:solidFill>
                <a:ea typeface="+mn-ea"/>
                <a:cs typeface="+mn-cs"/>
              </a:rPr>
              <a:t>Vasemmisto: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Yleensä työväen, vähemmän palkkaa saavien ja lapsiperheiden asialla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Sosiaali- ja terveyspalvelut maksetaan verorahoilla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Heikommassa asemassa olevia puolustetaan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Ympäristöasiat ovat tärkeitä</a:t>
            </a:r>
            <a:endParaRPr lang="fi-FI" sz="2100" b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fi-FI" sz="2100" b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b="1" kern="1200" dirty="0">
                <a:solidFill>
                  <a:schemeClr val="tx1"/>
                </a:solidFill>
                <a:ea typeface="+mn-ea"/>
                <a:cs typeface="+mn-cs"/>
              </a:rPr>
              <a:t>Oikeisto: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Varakkaampien ja korkeasti koulutettujen kaupunkilaisten asialla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Sosiaali- ja terveyspalvelut, sekä koulutuksen maksaa yksilö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Yritysten toiminta on tärkeää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Yksilö on itse vastuussa omasta elämästään</a:t>
            </a:r>
          </a:p>
          <a:p>
            <a:pPr marL="20320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158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fi-FI" b="1" dirty="0">
                <a:solidFill>
                  <a:srgbClr val="92D050"/>
                </a:solidFill>
              </a:rPr>
              <a:t>Suomen puolueet</a:t>
            </a:r>
            <a:endParaRPr lang="fi-FI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7504" y="908720"/>
            <a:ext cx="4388295" cy="5877272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b="1" kern="1200" dirty="0">
                <a:solidFill>
                  <a:schemeClr val="tx1"/>
                </a:solidFill>
                <a:ea typeface="+mn-ea"/>
                <a:cs typeface="+mn-cs"/>
              </a:rPr>
              <a:t>Vasemmistoliitto</a:t>
            </a:r>
          </a:p>
          <a:p>
            <a:pPr lvl="0" indent="-3429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Työväen, pienipalkkaisten ja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	lapsiperheiden asialla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b="1" kern="1200" dirty="0">
                <a:solidFill>
                  <a:schemeClr val="tx1"/>
                </a:solidFill>
                <a:ea typeface="+mn-ea"/>
                <a:cs typeface="+mn-cs"/>
              </a:rPr>
              <a:t>SDP:</a:t>
            </a:r>
          </a:p>
          <a:p>
            <a:pPr lvl="0" indent="-3429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Sosiaali- ja terveysalan </a:t>
            </a:r>
          </a:p>
          <a:p>
            <a:pPr marL="457200" lvl="1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toiminta on tärkeää</a:t>
            </a:r>
          </a:p>
          <a:p>
            <a:pPr lvl="0" indent="-3429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Perinteinen työväenpuolue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b="1" kern="1200" dirty="0">
                <a:solidFill>
                  <a:schemeClr val="tx1"/>
                </a:solidFill>
                <a:ea typeface="+mn-ea"/>
                <a:cs typeface="+mn-cs"/>
              </a:rPr>
              <a:t>Vihreät: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Ympäristöasiat ovat tärkeitä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Kaupunkilaisten ja nuorten korkeakoulutettujen puolue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fi-FI" sz="2100" b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b="1" kern="1200" dirty="0">
                <a:solidFill>
                  <a:schemeClr val="tx1"/>
                </a:solidFill>
                <a:ea typeface="+mn-ea"/>
                <a:cs typeface="+mn-cs"/>
              </a:rPr>
              <a:t>Keskusta: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Maaseudulla asuvien 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metsää ja maata omistavien puolue</a:t>
            </a:r>
          </a:p>
          <a:p>
            <a:endParaRPr lang="fi-FI" sz="2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644008" y="908720"/>
            <a:ext cx="4364499" cy="5261979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b="1" kern="1200" dirty="0">
                <a:solidFill>
                  <a:schemeClr val="tx1"/>
                </a:solidFill>
                <a:ea typeface="+mn-ea"/>
                <a:cs typeface="+mn-cs"/>
              </a:rPr>
              <a:t>Kristillisdemokraatit: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Konservatiiviset arvot</a:t>
            </a:r>
            <a:endParaRPr lang="fi-FI" sz="2100" b="1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b="1" kern="1200" dirty="0">
                <a:solidFill>
                  <a:schemeClr val="tx1"/>
                </a:solidFill>
                <a:ea typeface="+mn-ea"/>
                <a:cs typeface="+mn-cs"/>
              </a:rPr>
              <a:t>RKP: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Kielivähemmistöjen asialla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Suomenruotsalaisten oma puolue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Oikeistopuolue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b="1" kern="1200" dirty="0">
                <a:solidFill>
                  <a:schemeClr val="tx1"/>
                </a:solidFill>
                <a:ea typeface="+mn-ea"/>
                <a:cs typeface="+mn-cs"/>
              </a:rPr>
              <a:t>Kokoomus: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Yritysten toiminta on tärkeää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Varakkaampien ja korkeassa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	asemassa olevien puolue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b="1" kern="1200" dirty="0">
                <a:solidFill>
                  <a:schemeClr val="tx1"/>
                </a:solidFill>
                <a:ea typeface="+mn-ea"/>
                <a:cs typeface="+mn-cs"/>
              </a:rPr>
              <a:t>Perussuomalaiset: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Isänmaallinen puolue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Työväen ja tehdastyöntekijöiden asialla</a:t>
            </a:r>
          </a:p>
          <a:p>
            <a:pPr marL="457200" lvl="0" indent="-457200" defTabSz="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100" kern="1200" dirty="0">
                <a:solidFill>
                  <a:schemeClr val="tx1"/>
                </a:solidFill>
                <a:ea typeface="+mn-ea"/>
                <a:cs typeface="+mn-cs"/>
              </a:rPr>
              <a:t>Vastustaa maahanmuuttoa</a:t>
            </a:r>
          </a:p>
          <a:p>
            <a:endParaRPr lang="fi-FI" sz="2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46" y="1726199"/>
            <a:ext cx="936104" cy="64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06" y="2442728"/>
            <a:ext cx="718244" cy="71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35" y="4510275"/>
            <a:ext cx="1089663" cy="56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85" y="5225969"/>
            <a:ext cx="727414" cy="91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82" y="950639"/>
            <a:ext cx="9271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87" y="2567662"/>
            <a:ext cx="1530027" cy="4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09" y="4160087"/>
            <a:ext cx="1190873" cy="5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58" y="5750762"/>
            <a:ext cx="1076949" cy="60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07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49080"/>
            <a:ext cx="8229600" cy="1977083"/>
          </a:xfrm>
        </p:spPr>
        <p:txBody>
          <a:bodyPr/>
          <a:lstStyle/>
          <a:p>
            <a:pPr marL="0" lvl="0" indent="0">
              <a:spcBef>
                <a:spcPct val="20000"/>
              </a:spcBef>
              <a:buClrTx/>
              <a:buSzTx/>
              <a:buNone/>
            </a:pPr>
            <a:endParaRPr lang="fi-FI" sz="2400" kern="1200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fi-FI" sz="2400" b="1" kern="1200" dirty="0">
                <a:solidFill>
                  <a:schemeClr val="tx1"/>
                </a:solidFill>
                <a:ea typeface="+mn-ea"/>
                <a:cs typeface="+mn-cs"/>
              </a:rPr>
              <a:t>VAALIKONEET: </a:t>
            </a:r>
            <a:r>
              <a:rPr lang="hr-HR" sz="2400" kern="1200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http://www.2017kuntavaalit.fi/vaalikoneet/</a:t>
            </a:r>
            <a:endParaRPr lang="fi-FI" sz="24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fi-FI" sz="2400" kern="1200" dirty="0">
                <a:solidFill>
                  <a:prstClr val="black"/>
                </a:solidFill>
                <a:ea typeface="+mn-ea"/>
                <a:cs typeface="+mn-cs"/>
                <a:hlinkClick r:id="rId3"/>
              </a:rPr>
              <a:t>http://www.vaalikone.fi/eduskunta2015/helsinki</a:t>
            </a:r>
            <a:endParaRPr lang="fi-FI" sz="24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5256584" cy="355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05" y="1198626"/>
            <a:ext cx="3672408" cy="27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4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682"/>
            <a:ext cx="8229600" cy="1143000"/>
          </a:xfrm>
        </p:spPr>
        <p:txBody>
          <a:bodyPr/>
          <a:lstStyle/>
          <a:p>
            <a:r>
              <a:rPr lang="fi-FI" sz="5000" b="1" dirty="0">
                <a:solidFill>
                  <a:srgbClr val="92D050"/>
                </a:solidFill>
              </a:rPr>
              <a:t>Avoin päätöksenteko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640960" cy="4929411"/>
          </a:xfrm>
        </p:spPr>
        <p:txBody>
          <a:bodyPr/>
          <a:lstStyle/>
          <a:p>
            <a:pPr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i-FI" sz="2300" kern="1200" dirty="0" smtClean="0">
                <a:solidFill>
                  <a:schemeClr val="tx1"/>
                </a:solidFill>
                <a:ea typeface="+mn-ea"/>
                <a:cs typeface="+mn-cs"/>
              </a:rPr>
              <a:t>Kaikki kunnanvaltuuston tekemät päätökset löytyvät kuntien kotisivuilta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fi-FI" sz="2300" kern="1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i-FI" sz="2300" kern="1200" dirty="0" smtClean="0">
                <a:solidFill>
                  <a:schemeClr val="tx1"/>
                </a:solidFill>
                <a:ea typeface="+mn-ea"/>
                <a:cs typeface="+mn-cs"/>
              </a:rPr>
              <a:t>Helsingin kaupunginvaltuuston kokoukset videoidaan suorana </a:t>
            </a:r>
            <a:r>
              <a:rPr lang="fi-FI" sz="2300" kern="1200" dirty="0" err="1" smtClean="0">
                <a:solidFill>
                  <a:schemeClr val="tx1"/>
                </a:solidFill>
                <a:ea typeface="+mn-ea"/>
                <a:cs typeface="+mn-cs"/>
              </a:rPr>
              <a:t>Helsinkikanavalle</a:t>
            </a:r>
            <a:r>
              <a:rPr lang="fi-FI" sz="2300" kern="1200" dirty="0" smtClean="0">
                <a:solidFill>
                  <a:schemeClr val="tx1"/>
                </a:solidFill>
                <a:ea typeface="+mn-ea"/>
                <a:cs typeface="+mn-cs"/>
              </a:rPr>
              <a:t>: </a:t>
            </a:r>
            <a:r>
              <a:rPr lang="fi-FI" sz="2300" kern="1200" dirty="0" smtClean="0">
                <a:solidFill>
                  <a:schemeClr val="tx1"/>
                </a:solidFill>
                <a:ea typeface="+mn-ea"/>
                <a:cs typeface="+mn-cs"/>
                <a:hlinkClick r:id="rId2"/>
              </a:rPr>
              <a:t>http://www.hel.fi/www/Helsinki/fi/kaupunki-ja-hallinto/paatoksenteko/kaupunginvaltuusto/</a:t>
            </a:r>
            <a:endParaRPr lang="fi-FI" sz="2300" kern="1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fi-FI" sz="2300" kern="1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i-FI" sz="2300" kern="1200" dirty="0" smtClean="0">
                <a:solidFill>
                  <a:schemeClr val="tx1"/>
                </a:solidFill>
                <a:ea typeface="+mn-ea"/>
                <a:cs typeface="+mn-cs"/>
              </a:rPr>
              <a:t>Suomen eduskunnassa käydyt keskustelut ja päätökset ovat kaikkien kansalaisten luettavana verkossa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fi-FI" sz="2300" kern="1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i-FI" sz="2300" kern="1200" dirty="0" smtClean="0">
                <a:solidFill>
                  <a:schemeClr val="tx1"/>
                </a:solidFill>
                <a:ea typeface="+mn-ea"/>
                <a:cs typeface="+mn-cs"/>
              </a:rPr>
              <a:t>Valtion budjettia voi tutkia verkossa: </a:t>
            </a:r>
            <a:r>
              <a:rPr lang="fi-FI" sz="2300" kern="1200" dirty="0" smtClean="0">
                <a:solidFill>
                  <a:schemeClr val="tx1"/>
                </a:solidFill>
                <a:ea typeface="+mn-ea"/>
                <a:cs typeface="+mn-cs"/>
                <a:hlinkClick r:id="rId3"/>
              </a:rPr>
              <a:t>http://tutkibudjettia.fi/etusivu</a:t>
            </a:r>
            <a:endParaRPr lang="fi-FI" sz="2300" kern="1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20320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357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4"/>
          </a:xfrm>
        </p:spPr>
        <p:txBody>
          <a:bodyPr/>
          <a:lstStyle/>
          <a:p>
            <a:r>
              <a:rPr lang="fi-FI" sz="7000" b="1" kern="1200" dirty="0">
                <a:solidFill>
                  <a:srgbClr val="92D050"/>
                </a:solidFill>
                <a:ea typeface="+mj-ea"/>
                <a:cs typeface="+mj-cs"/>
              </a:rPr>
              <a:t>Äänestäminen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799" cy="2209800"/>
          </a:xfrm>
        </p:spPr>
        <p:txBody>
          <a:bodyPr/>
          <a:lstStyle/>
          <a:p>
            <a:pPr lvl="0">
              <a:spcBef>
                <a:spcPct val="20000"/>
              </a:spcBef>
              <a:buClrTx/>
              <a:buSzTx/>
            </a:pPr>
            <a:r>
              <a:rPr lang="fi-FI" sz="5200" b="1" kern="1200" dirty="0">
                <a:solidFill>
                  <a:srgbClr val="92D050"/>
                </a:solidFill>
                <a:ea typeface="+mn-ea"/>
                <a:cs typeface="+mn-cs"/>
              </a:rPr>
              <a:t>kuntavaaleissa</a:t>
            </a:r>
          </a:p>
          <a:p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2921179" y="5229200"/>
            <a:ext cx="34259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sz="2400" dirty="0"/>
              <a:t>Materiaalin on koonnut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5843134"/>
            <a:ext cx="8651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16" y="5974103"/>
            <a:ext cx="13843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0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b="1" kern="1200" dirty="0">
                <a:solidFill>
                  <a:srgbClr val="92D050"/>
                </a:solidFill>
                <a:ea typeface="+mj-ea"/>
                <a:cs typeface="+mj-cs"/>
              </a:rPr>
              <a:t>Kuntavaalit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kern="1200" dirty="0">
                <a:solidFill>
                  <a:prstClr val="black"/>
                </a:solidFill>
                <a:ea typeface="+mn-ea"/>
                <a:cs typeface="+mn-cs"/>
              </a:rPr>
              <a:t>Kunta = esimerkiksi Helsingin kaupunki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endParaRPr lang="fi-FI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kern="1200" dirty="0">
                <a:solidFill>
                  <a:prstClr val="black"/>
                </a:solidFill>
                <a:ea typeface="+mn-ea"/>
                <a:cs typeface="+mn-cs"/>
              </a:rPr>
              <a:t>Kunnanvaltuusto päättää kunnan tärkeimmistä asioista. Helsingissä se on kaupunginvaltuusto.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endParaRPr lang="fi-FI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kern="1200" dirty="0">
                <a:solidFill>
                  <a:prstClr val="black"/>
                </a:solidFill>
                <a:ea typeface="+mn-ea"/>
                <a:cs typeface="+mn-cs"/>
              </a:rPr>
              <a:t>Kunnanvaltuuston jäsenet valitaan kuntavaaleissa 4 vuoden välein.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726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200" b="1" kern="1200" dirty="0">
                <a:solidFill>
                  <a:srgbClr val="92D050"/>
                </a:solidFill>
                <a:ea typeface="+mj-ea"/>
                <a:cs typeface="+mj-cs"/>
              </a:rPr>
              <a:t>Kuka saa äänestää kuntavaaleissa?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00200"/>
            <a:ext cx="8640960" cy="4997152"/>
          </a:xfrm>
        </p:spPr>
        <p:txBody>
          <a:bodyPr/>
          <a:lstStyle/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800" kern="1200" dirty="0">
                <a:solidFill>
                  <a:prstClr val="black"/>
                </a:solidFill>
                <a:ea typeface="+mn-ea"/>
                <a:cs typeface="+mn-cs"/>
              </a:rPr>
              <a:t>Vähintään 18-vuotias viimeistään vaalipäivänä 9.4.2017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endParaRPr lang="fi-FI" sz="28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800" kern="1200" dirty="0">
                <a:solidFill>
                  <a:prstClr val="black"/>
                </a:solidFill>
                <a:ea typeface="+mn-ea"/>
                <a:cs typeface="+mn-cs"/>
              </a:rPr>
              <a:t>Kaikki, joiden kotikunta on ollut Suomessa vähintään 2 vuotta yhtäjaksoisesti ennen 17.2.2017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endParaRPr lang="fi-FI" sz="28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800" kern="1200" dirty="0">
                <a:solidFill>
                  <a:prstClr val="black"/>
                </a:solidFill>
                <a:ea typeface="+mn-ea"/>
                <a:cs typeface="+mn-cs"/>
              </a:rPr>
              <a:t>Saat äänestää siinä kunnassa, jossa virallisesti asut 17.2.2017 klo 24:00</a:t>
            </a:r>
          </a:p>
          <a:p>
            <a:pPr lvl="1" indent="-28575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fi-FI" kern="1200" dirty="0">
                <a:solidFill>
                  <a:prstClr val="black"/>
                </a:solidFill>
                <a:ea typeface="+mn-ea"/>
                <a:cs typeface="+mn-cs"/>
              </a:rPr>
              <a:t>Jos muutat tämän jälkeen, äänestät vanhassa kotikunnassa.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195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42843" y="142852"/>
            <a:ext cx="9001155" cy="67151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277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277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277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2775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</a:t>
            </a:r>
            <a:endParaRPr lang="fi-FI" sz="277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277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277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277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277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</a:t>
            </a:r>
          </a:p>
          <a:p>
            <a:pPr marL="182880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fi-FI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Shape 97" descr="minä.jpg-dup_0.jpg"/>
          <p:cNvPicPr preferRelativeResize="0"/>
          <p:nvPr/>
        </p:nvPicPr>
        <p:blipFill rotWithShape="1">
          <a:blip r:embed="rId3">
            <a:alphaModFix/>
          </a:blip>
          <a:srcRect l="27586" r="22414" b="7616"/>
          <a:stretch/>
        </p:blipFill>
        <p:spPr>
          <a:xfrm>
            <a:off x="3500430" y="1535480"/>
            <a:ext cx="2223698" cy="313536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200280" y="3803086"/>
            <a:ext cx="3349800" cy="18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-1" y="340498"/>
            <a:ext cx="3557435" cy="1432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2" algn="ctr">
              <a:lnSpc>
                <a:spcPct val="90000"/>
              </a:lnSpc>
              <a:spcBef>
                <a:spcPts val="555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27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Demokraattinen  hallinto toteuttaa         kansan tahtoa.                                                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5724128" y="142852"/>
            <a:ext cx="3419872" cy="108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i-FI" sz="2700" dirty="0">
                <a:latin typeface="Calibri"/>
                <a:ea typeface="Calibri"/>
                <a:cs typeface="Calibri"/>
                <a:sym typeface="Calibri"/>
              </a:rPr>
              <a:t>Erilaisten ihmisten tarpeet otettava huomioon päätöksissä ja palveluiden suunnittelussa.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" name="Shape 101"/>
          <p:cNvSpPr txBox="1"/>
          <p:nvPr/>
        </p:nvSpPr>
        <p:spPr>
          <a:xfrm>
            <a:off x="455875" y="4714875"/>
            <a:ext cx="3537900" cy="13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5724128" y="4864402"/>
            <a:ext cx="3313240" cy="6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i-FI" sz="2700" dirty="0">
                <a:latin typeface="Calibri" pitchFamily="34" charset="0"/>
              </a:rPr>
              <a:t>Päätöksentekijät eivät tiedä ajatuksiasi, jos et kerro niistä.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0" y="4175711"/>
            <a:ext cx="3557434" cy="1644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i-FI" sz="2400" dirty="0">
                <a:latin typeface="Calibri" pitchFamily="34" charset="0"/>
              </a:rPr>
              <a:t>Maahanmuuttajat ja </a:t>
            </a:r>
          </a:p>
          <a:p>
            <a:pPr lvl="0" algn="ctr">
              <a:spcBef>
                <a:spcPts val="0"/>
              </a:spcBef>
              <a:buNone/>
            </a:pPr>
            <a:r>
              <a:rPr lang="fi-FI" sz="2400" dirty="0">
                <a:latin typeface="Calibri" pitchFamily="34" charset="0"/>
              </a:rPr>
              <a:t>naiset ovat aliedustettuina</a:t>
            </a:r>
            <a:r>
              <a:rPr lang="fi-FI" sz="2400" b="1" dirty="0">
                <a:latin typeface="Calibri" pitchFamily="34" charset="0"/>
              </a:rPr>
              <a:t> </a:t>
            </a:r>
            <a:r>
              <a:rPr lang="fi-FI" sz="2400" dirty="0">
                <a:latin typeface="Calibri" pitchFamily="34" charset="0"/>
              </a:rPr>
              <a:t>(heitä on liian vähän) päätöksenteossa. Heidän äänensä tulee saada kuuluviin.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698596" y="2501826"/>
            <a:ext cx="2160240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ts val="647"/>
              </a:spcBef>
              <a:buClr>
                <a:schemeClr val="dk1"/>
              </a:buClr>
              <a:buSzPct val="25000"/>
            </a:pPr>
            <a:r>
              <a:rPr lang="fi-FI" sz="2800" b="1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Miksi</a:t>
            </a:r>
          </a:p>
          <a:p>
            <a:pPr marL="342900" lvl="0" indent="-342900" algn="ctr">
              <a:lnSpc>
                <a:spcPct val="90000"/>
              </a:lnSpc>
              <a:spcBef>
                <a:spcPts val="647"/>
              </a:spcBef>
              <a:buClr>
                <a:srgbClr val="76923C"/>
              </a:buClr>
              <a:buSzPct val="25000"/>
            </a:pPr>
            <a:r>
              <a:rPr lang="fi-FI" sz="2800" b="1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vaikuttaa?</a:t>
            </a:r>
            <a:endParaRPr lang="fi-FI" sz="28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6385103" y="2623264"/>
            <a:ext cx="2160240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ts val="647"/>
              </a:spcBef>
              <a:buClr>
                <a:schemeClr val="dk1"/>
              </a:buClr>
              <a:buSzPct val="25000"/>
            </a:pPr>
            <a:r>
              <a:rPr lang="fi-FI" sz="2800" b="1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Miksi</a:t>
            </a:r>
          </a:p>
          <a:p>
            <a:pPr marL="342900" lvl="0" indent="-342900" algn="ctr">
              <a:lnSpc>
                <a:spcPct val="90000"/>
              </a:lnSpc>
              <a:spcBef>
                <a:spcPts val="647"/>
              </a:spcBef>
              <a:buClr>
                <a:srgbClr val="76923C"/>
              </a:buClr>
              <a:buSzPct val="25000"/>
            </a:pPr>
            <a:r>
              <a:rPr lang="fi-FI" sz="2800" b="1" dirty="0" smtClean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minä?</a:t>
            </a:r>
            <a:endParaRPr lang="fi-FI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3" y="-44959"/>
            <a:ext cx="8229600" cy="1143000"/>
          </a:xfrm>
        </p:spPr>
        <p:txBody>
          <a:bodyPr/>
          <a:lstStyle/>
          <a:p>
            <a:r>
              <a:rPr lang="fi-FI" sz="5600" b="1" kern="1200" dirty="0">
                <a:solidFill>
                  <a:srgbClr val="92D050"/>
                </a:solidFill>
                <a:ea typeface="+mj-ea"/>
                <a:cs typeface="+mj-cs"/>
              </a:rPr>
              <a:t>Ilmoitus äänioikeudesta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3347864" cy="5760640"/>
          </a:xfrm>
        </p:spPr>
        <p:txBody>
          <a:bodyPr/>
          <a:lstStyle/>
          <a:p>
            <a:pPr marL="285750" lvl="0" indent="-285750" defTabSz="457200"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fi-FI" sz="2200" kern="1200" dirty="0">
                <a:solidFill>
                  <a:prstClr val="black"/>
                </a:solidFill>
                <a:ea typeface="+mn-ea"/>
                <a:cs typeface="+mn-cs"/>
              </a:rPr>
              <a:t>Postitetaan kotiin maaliskuussa</a:t>
            </a:r>
          </a:p>
          <a:p>
            <a:pPr marL="285750" lvl="0" indent="-285750" defTabSz="457200">
              <a:spcBef>
                <a:spcPts val="0"/>
              </a:spcBef>
              <a:buClrTx/>
              <a:buSzTx/>
              <a:buFont typeface="Arial" charset="0"/>
              <a:buChar char="•"/>
            </a:pPr>
            <a:endParaRPr lang="fi-FI" sz="22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85750" lvl="0" indent="-285750" defTabSz="457200"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fi-FI" sz="2200" kern="1200" dirty="0">
                <a:solidFill>
                  <a:prstClr val="black"/>
                </a:solidFill>
                <a:ea typeface="+mn-ea"/>
                <a:cs typeface="+mn-cs"/>
              </a:rPr>
              <a:t>Ilmoituksessa lukee, missä sinun äänestyspaikkasi on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fi-FI" sz="22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85750" lvl="0" indent="-285750" defTabSz="457200"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fi-FI" sz="2200" kern="1200" dirty="0">
                <a:solidFill>
                  <a:prstClr val="black"/>
                </a:solidFill>
                <a:ea typeface="+mn-ea"/>
                <a:cs typeface="+mn-cs"/>
              </a:rPr>
              <a:t>Ota ilmoitus ja henkilöllisyystodistus mukaan  äänestyspaikalle.</a:t>
            </a:r>
          </a:p>
          <a:p>
            <a:pPr marL="285750" lvl="0" indent="-285750" defTabSz="457200">
              <a:spcBef>
                <a:spcPts val="0"/>
              </a:spcBef>
              <a:buClrTx/>
              <a:buSzTx/>
              <a:buFont typeface="Arial" charset="0"/>
              <a:buChar char="•"/>
            </a:pPr>
            <a:endParaRPr lang="fi-FI" sz="22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85750" lvl="0" indent="-285750" defTabSz="457200"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fi-FI" sz="2200" kern="1200" dirty="0">
                <a:solidFill>
                  <a:prstClr val="black"/>
                </a:solidFill>
                <a:ea typeface="+mn-ea"/>
                <a:cs typeface="+mn-cs"/>
              </a:rPr>
              <a:t>Vaalipäivänä 9.4. 2017 voit äänestää vain siinä paikassa, </a:t>
            </a:r>
            <a:br>
              <a:rPr lang="fi-FI" sz="2200" kern="1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i-FI" sz="2200" kern="1200" dirty="0">
                <a:solidFill>
                  <a:prstClr val="black"/>
                </a:solidFill>
                <a:ea typeface="+mn-ea"/>
                <a:cs typeface="+mn-cs"/>
              </a:rPr>
              <a:t>joka ilmoituksessa lukee.</a:t>
            </a:r>
          </a:p>
          <a:p>
            <a:endParaRPr lang="fi-FI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10" y="1340768"/>
            <a:ext cx="5905515" cy="393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144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b="1" kern="1200" dirty="0">
                <a:solidFill>
                  <a:srgbClr val="92D050"/>
                </a:solidFill>
                <a:ea typeface="+mj-ea"/>
                <a:cs typeface="+mj-cs"/>
              </a:rPr>
              <a:t>Ennakkoäänestys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640960" cy="4785395"/>
          </a:xfrm>
        </p:spPr>
        <p:txBody>
          <a:bodyPr/>
          <a:lstStyle/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endParaRPr lang="fi-FI" sz="2400" kern="12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400" kern="1200" dirty="0" smtClean="0">
                <a:solidFill>
                  <a:prstClr val="black"/>
                </a:solidFill>
                <a:ea typeface="+mn-ea"/>
                <a:cs typeface="+mn-cs"/>
              </a:rPr>
              <a:t>Ennakkoäänestyksessä </a:t>
            </a:r>
            <a:r>
              <a:rPr lang="fi-FI" sz="2400" kern="1200" dirty="0">
                <a:solidFill>
                  <a:prstClr val="black"/>
                </a:solidFill>
                <a:ea typeface="+mn-ea"/>
                <a:cs typeface="+mn-cs"/>
              </a:rPr>
              <a:t>voit äänestää ennen varsinaista vaalipäivää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endParaRPr lang="fi-FI" sz="24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400" kern="1200" dirty="0">
                <a:solidFill>
                  <a:prstClr val="black"/>
                </a:solidFill>
                <a:ea typeface="+mn-ea"/>
                <a:cs typeface="+mn-cs"/>
              </a:rPr>
              <a:t>Ennakkoäänestys järjestetään </a:t>
            </a:r>
            <a:r>
              <a:rPr lang="hr-HR" sz="2400" kern="1200" dirty="0">
                <a:solidFill>
                  <a:prstClr val="black"/>
                </a:solidFill>
                <a:ea typeface="+mn-ea"/>
                <a:cs typeface="+mn-cs"/>
              </a:rPr>
              <a:t>29.3.-4.4.</a:t>
            </a:r>
            <a:r>
              <a:rPr lang="fi-FI" sz="2400" kern="1200" dirty="0">
                <a:solidFill>
                  <a:prstClr val="black"/>
                </a:solidFill>
                <a:ea typeface="+mn-ea"/>
                <a:cs typeface="+mn-cs"/>
              </a:rPr>
              <a:t>2017</a:t>
            </a:r>
            <a:r>
              <a:rPr lang="hr-HR" sz="2400" kern="1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hr-HR" sz="2400" kern="1200" dirty="0">
                <a:solidFill>
                  <a:prstClr val="black"/>
                </a:solidFill>
                <a:ea typeface="+mn-ea"/>
                <a:cs typeface="+mn-cs"/>
              </a:rPr>
            </a:br>
            <a:endParaRPr lang="hr-HR" sz="24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sz="2400" kern="1200" dirty="0">
                <a:solidFill>
                  <a:prstClr val="black"/>
                </a:solidFill>
                <a:ea typeface="+mn-ea"/>
                <a:cs typeface="+mn-cs"/>
              </a:rPr>
              <a:t>Ennakkoon voi äänestää myös muualla kuin oman kotikunnan alueella, mutta silti äänestetään oman kunnan ehdokkaita.</a:t>
            </a:r>
            <a:br>
              <a:rPr lang="hr-HR" sz="2400" kern="1200" dirty="0">
                <a:solidFill>
                  <a:prstClr val="black"/>
                </a:solidFill>
                <a:ea typeface="+mn-ea"/>
                <a:cs typeface="+mn-cs"/>
              </a:rPr>
            </a:br>
            <a:endParaRPr lang="hr-HR" sz="24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hr-HR" sz="2400" kern="1200" dirty="0">
                <a:solidFill>
                  <a:prstClr val="black"/>
                </a:solidFill>
                <a:ea typeface="+mn-ea"/>
                <a:cs typeface="+mn-cs"/>
              </a:rPr>
              <a:t>Ennakkoäänestyspaikkoja tosi paljon, on esimerkiksi kaupoissa.</a:t>
            </a:r>
            <a:endParaRPr lang="fi-FI" sz="24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3566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b="1" kern="1200" dirty="0">
                <a:solidFill>
                  <a:srgbClr val="92D050"/>
                </a:solidFill>
                <a:ea typeface="+mj-ea"/>
                <a:cs typeface="+mj-cs"/>
              </a:rPr>
              <a:t>Mitä mukaan?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800" kern="1200" dirty="0">
                <a:solidFill>
                  <a:prstClr val="black"/>
                </a:solidFill>
                <a:ea typeface="+mn-ea"/>
                <a:cs typeface="+mn-cs"/>
              </a:rPr>
              <a:t>Ilmoitus äänioikeudesta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800" kern="1200" dirty="0">
                <a:solidFill>
                  <a:prstClr val="black"/>
                </a:solidFill>
                <a:ea typeface="+mn-ea"/>
                <a:cs typeface="+mn-cs"/>
              </a:rPr>
              <a:t>Voimassa oleva henkilöllisyystodistus </a:t>
            </a:r>
          </a:p>
          <a:p>
            <a:pPr lvl="1" indent="-285750">
              <a:spcBef>
                <a:spcPct val="20000"/>
              </a:spcBef>
              <a:buClrTx/>
              <a:buSzTx/>
              <a:buFont typeface="Wingdings" charset="2"/>
              <a:buChar char="v"/>
            </a:pPr>
            <a:r>
              <a:rPr lang="fi-FI" kern="1200" dirty="0">
                <a:solidFill>
                  <a:prstClr val="black"/>
                </a:solidFill>
                <a:ea typeface="+mn-ea"/>
                <a:cs typeface="+mn-cs"/>
              </a:rPr>
              <a:t>Kuvallinen henkilökortti</a:t>
            </a:r>
          </a:p>
          <a:p>
            <a:pPr lvl="1" indent="-285750">
              <a:spcBef>
                <a:spcPct val="20000"/>
              </a:spcBef>
              <a:buClrTx/>
              <a:buSzTx/>
              <a:buFont typeface="Wingdings" charset="2"/>
              <a:buChar char="v"/>
            </a:pPr>
            <a:r>
              <a:rPr lang="fi-FI" kern="1200" dirty="0">
                <a:solidFill>
                  <a:prstClr val="black"/>
                </a:solidFill>
                <a:ea typeface="+mn-ea"/>
                <a:cs typeface="+mn-cs"/>
              </a:rPr>
              <a:t>Passi</a:t>
            </a:r>
          </a:p>
          <a:p>
            <a:pPr lvl="1" indent="-285750">
              <a:spcBef>
                <a:spcPct val="20000"/>
              </a:spcBef>
              <a:buClrTx/>
              <a:buSzTx/>
              <a:buFont typeface="Wingdings" charset="2"/>
              <a:buChar char="v"/>
            </a:pPr>
            <a:r>
              <a:rPr lang="fi-FI" kern="1200" dirty="0">
                <a:solidFill>
                  <a:prstClr val="black"/>
                </a:solidFill>
                <a:ea typeface="+mn-ea"/>
                <a:cs typeface="+mn-cs"/>
              </a:rPr>
              <a:t>Ajokortti</a:t>
            </a:r>
          </a:p>
          <a:p>
            <a:pPr lvl="1" indent="-285750">
              <a:spcBef>
                <a:spcPct val="20000"/>
              </a:spcBef>
              <a:buClrTx/>
              <a:buSzTx/>
              <a:buNone/>
            </a:pPr>
            <a:endParaRPr lang="fi-FI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lvl="1" indent="-28575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fi-FI" kern="1200" dirty="0">
                <a:solidFill>
                  <a:prstClr val="black"/>
                </a:solidFill>
                <a:ea typeface="+mn-ea"/>
                <a:cs typeface="+mn-cs"/>
              </a:rPr>
              <a:t>Kela-kortti </a:t>
            </a:r>
            <a:r>
              <a:rPr lang="fi-FI" b="1" kern="1200" dirty="0">
                <a:solidFill>
                  <a:prstClr val="black"/>
                </a:solidFill>
                <a:ea typeface="+mn-ea"/>
                <a:cs typeface="+mn-cs"/>
              </a:rPr>
              <a:t>ei</a:t>
            </a:r>
            <a:r>
              <a:rPr lang="fi-FI" kern="1200" dirty="0">
                <a:solidFill>
                  <a:prstClr val="black"/>
                </a:solidFill>
                <a:ea typeface="+mn-ea"/>
                <a:cs typeface="+mn-cs"/>
              </a:rPr>
              <a:t> riitä</a:t>
            </a:r>
          </a:p>
          <a:p>
            <a:pPr lvl="1" indent="-28575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–"/>
            </a:pPr>
            <a:r>
              <a:rPr lang="fi-FI" kern="1200" dirty="0">
                <a:solidFill>
                  <a:prstClr val="black"/>
                </a:solidFill>
                <a:ea typeface="+mn-ea"/>
                <a:cs typeface="+mn-cs"/>
              </a:rPr>
              <a:t>Oleskelulupakortti </a:t>
            </a:r>
            <a:r>
              <a:rPr lang="fi-FI" b="1" kern="1200" dirty="0">
                <a:solidFill>
                  <a:prstClr val="black"/>
                </a:solidFill>
                <a:ea typeface="+mn-ea"/>
                <a:cs typeface="+mn-cs"/>
              </a:rPr>
              <a:t>ei</a:t>
            </a:r>
            <a:r>
              <a:rPr lang="fi-FI" kern="1200" dirty="0">
                <a:solidFill>
                  <a:prstClr val="black"/>
                </a:solidFill>
                <a:ea typeface="+mn-ea"/>
                <a:cs typeface="+mn-cs"/>
              </a:rPr>
              <a:t> riitä</a:t>
            </a:r>
          </a:p>
          <a:p>
            <a:pPr marL="20320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9959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i-FI" sz="6000" b="1" kern="1200" dirty="0">
                <a:solidFill>
                  <a:srgbClr val="92D050"/>
                </a:solidFill>
                <a:ea typeface="+mj-ea"/>
                <a:cs typeface="+mj-cs"/>
              </a:rPr>
              <a:t>Äänestyspaikalla: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4794250"/>
            <a:ext cx="3312368" cy="1008112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000" kern="1200" smtClean="0">
                <a:solidFill>
                  <a:prstClr val="black"/>
                </a:solidFill>
                <a:ea typeface="+mn-ea"/>
                <a:cs typeface="+mn-cs"/>
              </a:rPr>
              <a:t>3. </a:t>
            </a:r>
            <a:r>
              <a:rPr lang="fi-FI" sz="2000" kern="1200" dirty="0" smtClean="0">
                <a:solidFill>
                  <a:prstClr val="black"/>
                </a:solidFill>
                <a:ea typeface="+mn-ea"/>
                <a:cs typeface="+mn-cs"/>
              </a:rPr>
              <a:t>Taita </a:t>
            </a:r>
            <a:r>
              <a:rPr lang="fi-FI" sz="2000" kern="1200" dirty="0">
                <a:solidFill>
                  <a:prstClr val="black"/>
                </a:solidFill>
                <a:ea typeface="+mn-ea"/>
                <a:cs typeface="+mn-cs"/>
              </a:rPr>
              <a:t>äänestyslippu ennen kuin tulet pois kopista.</a:t>
            </a:r>
          </a:p>
          <a:p>
            <a:pPr marL="203200" indent="0">
              <a:buNone/>
            </a:pP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2957239" cy="184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25003"/>
            <a:ext cx="2882056" cy="227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67544" y="1340768"/>
            <a:ext cx="38164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2000" kern="1200" dirty="0" smtClean="0">
                <a:solidFill>
                  <a:prstClr val="black"/>
                </a:solidFill>
              </a:rPr>
              <a:t>1. Saavut </a:t>
            </a:r>
            <a:r>
              <a:rPr lang="fi-FI" sz="2000" kern="1200" dirty="0">
                <a:solidFill>
                  <a:prstClr val="black"/>
                </a:solidFill>
              </a:rPr>
              <a:t>vaalihenkilön luo. Henkilöllisyys tarkistetaan. </a:t>
            </a:r>
            <a:br>
              <a:rPr lang="fi-FI" sz="2000" kern="1200" dirty="0">
                <a:solidFill>
                  <a:prstClr val="black"/>
                </a:solidFill>
              </a:rPr>
            </a:br>
            <a:r>
              <a:rPr lang="fi-FI" sz="2000" kern="1200" dirty="0">
                <a:solidFill>
                  <a:prstClr val="black"/>
                </a:solidFill>
              </a:rPr>
              <a:t>Saat äänestyslipun.</a:t>
            </a:r>
          </a:p>
          <a:p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434499" y="2639814"/>
            <a:ext cx="34563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2000" kern="1200" dirty="0" smtClean="0">
                <a:solidFill>
                  <a:prstClr val="black"/>
                </a:solidFill>
              </a:rPr>
              <a:t>2. Odota</a:t>
            </a:r>
            <a:r>
              <a:rPr lang="fi-FI" sz="2000" kern="1200" dirty="0">
                <a:solidFill>
                  <a:prstClr val="black"/>
                </a:solidFill>
              </a:rPr>
              <a:t>, että äänestyskoppi vapautuu. </a:t>
            </a:r>
            <a:br>
              <a:rPr lang="fi-FI" sz="2000" kern="1200" dirty="0">
                <a:solidFill>
                  <a:prstClr val="black"/>
                </a:solidFill>
              </a:rPr>
            </a:br>
            <a:r>
              <a:rPr lang="fi-FI" sz="2000" kern="1200" dirty="0">
                <a:solidFill>
                  <a:prstClr val="black"/>
                </a:solidFill>
              </a:rPr>
              <a:t>Kirjoita kopissa selkeästi lippuun ehdokkaan numero.</a:t>
            </a:r>
            <a:br>
              <a:rPr lang="fi-FI" sz="2000" kern="1200" dirty="0">
                <a:solidFill>
                  <a:prstClr val="black"/>
                </a:solidFill>
              </a:rPr>
            </a:br>
            <a:r>
              <a:rPr lang="fi-FI" sz="2000" kern="1200" dirty="0">
                <a:solidFill>
                  <a:prstClr val="black"/>
                </a:solidFill>
              </a:rPr>
              <a:t>Ääni hylätään, jos siinä on muita merkintöjä.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1399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i-FI" b="1" kern="1200" dirty="0">
                <a:solidFill>
                  <a:srgbClr val="92D050"/>
                </a:solidFill>
                <a:ea typeface="+mj-ea"/>
                <a:cs typeface="+mj-cs"/>
              </a:rPr>
              <a:t>Äänestyspaikalla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4201438"/>
            <a:ext cx="3168352" cy="1584176"/>
          </a:xfr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000" kern="1200" dirty="0" smtClean="0">
                <a:solidFill>
                  <a:prstClr val="black"/>
                </a:solidFill>
                <a:ea typeface="+mn-ea"/>
                <a:cs typeface="+mn-cs"/>
              </a:rPr>
              <a:t>5.</a:t>
            </a:r>
            <a:r>
              <a:rPr lang="fi-FI" sz="2000" kern="1200" dirty="0" smtClean="0">
                <a:solidFill>
                  <a:prstClr val="black"/>
                </a:solidFill>
                <a:ea typeface="+mn-ea"/>
                <a:cs typeface="+mn-cs"/>
              </a:rPr>
              <a:t>Jos </a:t>
            </a:r>
            <a:r>
              <a:rPr lang="fi-FI" sz="2000" kern="1200" dirty="0">
                <a:solidFill>
                  <a:prstClr val="black"/>
                </a:solidFill>
                <a:ea typeface="+mn-ea"/>
                <a:cs typeface="+mn-cs"/>
              </a:rPr>
              <a:t>äänestät varsinaisena  äänestyspäivänä 9.4., voit pudottaa lipun suoraan laatikkoon eli vaaliuurnaan. </a:t>
            </a:r>
          </a:p>
          <a:p>
            <a:pPr marL="203200" indent="0">
              <a:buNone/>
            </a:pP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21995"/>
            <a:ext cx="2736304" cy="212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55" y="3487121"/>
            <a:ext cx="2749034" cy="301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11560" y="1714871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fi-FI" sz="2000" kern="1200" dirty="0" smtClean="0">
                <a:solidFill>
                  <a:prstClr val="black"/>
                </a:solidFill>
              </a:rPr>
              <a:t>4. Vie </a:t>
            </a:r>
            <a:r>
              <a:rPr lang="fi-FI" sz="2000" kern="1200" dirty="0">
                <a:solidFill>
                  <a:prstClr val="black"/>
                </a:solidFill>
              </a:rPr>
              <a:t>taitettu lippu vaalihenkilölle. </a:t>
            </a:r>
          </a:p>
          <a:p>
            <a:pPr lvl="0" indent="-342900">
              <a:defRPr/>
            </a:pPr>
            <a:r>
              <a:rPr lang="fi-FI" sz="2000" kern="1200" dirty="0" smtClean="0">
                <a:solidFill>
                  <a:prstClr val="black"/>
                </a:solidFill>
              </a:rPr>
              <a:t>Hän </a:t>
            </a:r>
            <a:r>
              <a:rPr lang="fi-FI" sz="2000" kern="1200" dirty="0">
                <a:solidFill>
                  <a:prstClr val="black"/>
                </a:solidFill>
              </a:rPr>
              <a:t>lyö siihen leiman. </a:t>
            </a:r>
          </a:p>
        </p:txBody>
      </p:sp>
    </p:spTree>
    <p:extLst>
      <p:ext uri="{BB962C8B-B14F-4D97-AF65-F5344CB8AC3E}">
        <p14:creationId xmlns:p14="http://schemas.microsoft.com/office/powerpoint/2010/main" val="314150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96"/>
            <a:ext cx="8229600" cy="1143000"/>
          </a:xfrm>
        </p:spPr>
        <p:txBody>
          <a:bodyPr/>
          <a:lstStyle/>
          <a:p>
            <a:r>
              <a:rPr lang="fi-FI" b="1" kern="1200" dirty="0">
                <a:solidFill>
                  <a:srgbClr val="92D050"/>
                </a:solidFill>
                <a:ea typeface="+mj-ea"/>
                <a:cs typeface="+mj-cs"/>
              </a:rPr>
              <a:t>Äänestyspaikalla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3956568"/>
            <a:ext cx="3600400" cy="1729138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fi-FI" sz="2100" kern="1200" dirty="0" smtClean="0">
                <a:solidFill>
                  <a:prstClr val="black"/>
                </a:solidFill>
                <a:ea typeface="+mn-ea"/>
                <a:cs typeface="+mn-cs"/>
              </a:rPr>
              <a:t>7</a:t>
            </a:r>
            <a:r>
              <a:rPr lang="fi-FI" sz="2100" kern="1200" dirty="0">
                <a:solidFill>
                  <a:prstClr val="black"/>
                </a:solidFill>
                <a:ea typeface="+mn-ea"/>
                <a:cs typeface="+mn-cs"/>
              </a:rPr>
              <a:t>. Allekirjoita ennakkoäänestyspaperi. Paperia käytetään vain siihen, että ääni saadaan oikeaan kuntaan/kaupunkiin</a:t>
            </a:r>
            <a:r>
              <a:rPr lang="fi-FI" sz="2100" kern="1200" dirty="0" smtClean="0">
                <a:solidFill>
                  <a:prstClr val="black"/>
                </a:solidFill>
                <a:ea typeface="+mn-ea"/>
                <a:cs typeface="+mn-cs"/>
              </a:rPr>
              <a:t>.</a:t>
            </a:r>
            <a:endParaRPr lang="fi-FI" sz="21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5"/>
            <a:ext cx="2108623" cy="265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2583"/>
            <a:ext cx="2592288" cy="243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93982" y="2381668"/>
            <a:ext cx="343555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fi-FI" sz="2000" kern="1200" dirty="0">
                <a:solidFill>
                  <a:prstClr val="black"/>
                </a:solidFill>
              </a:rPr>
              <a:t>6. Jos äänestät ennakkoon, </a:t>
            </a:r>
          </a:p>
          <a:p>
            <a:pPr lvl="0">
              <a:spcBef>
                <a:spcPct val="20000"/>
              </a:spcBef>
            </a:pPr>
            <a:r>
              <a:rPr lang="fi-FI" sz="2000" kern="1200" dirty="0">
                <a:solidFill>
                  <a:prstClr val="black"/>
                </a:solidFill>
              </a:rPr>
              <a:t>ääni suljetaan vaalikuoreen.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7367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fi-FI" sz="6000" b="1" kern="1200" dirty="0">
                <a:solidFill>
                  <a:srgbClr val="92D050"/>
                </a:solidFill>
                <a:ea typeface="+mj-ea"/>
                <a:cs typeface="+mj-cs"/>
              </a:rPr>
              <a:t>Vaalitulos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412776"/>
            <a:ext cx="7056784" cy="5184576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i-FI" sz="2800" kern="1200" dirty="0">
                <a:solidFill>
                  <a:prstClr val="black"/>
                </a:solidFill>
                <a:ea typeface="+mn-ea"/>
                <a:cs typeface="+mn-cs"/>
              </a:rPr>
              <a:t>Suomessa käytetään suhteellista vaalitapaa,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i-FI" sz="2800" kern="1200" dirty="0">
                <a:solidFill>
                  <a:prstClr val="black"/>
                </a:solidFill>
                <a:ea typeface="+mn-ea"/>
                <a:cs typeface="+mn-cs"/>
              </a:rPr>
              <a:t>jossa puolueen saama äänimäärä ratkaisee.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fi-FI" sz="28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i-FI" sz="2800" kern="1200" dirty="0">
                <a:solidFill>
                  <a:prstClr val="black"/>
                </a:solidFill>
                <a:ea typeface="+mn-ea"/>
                <a:cs typeface="+mn-cs"/>
              </a:rPr>
              <a:t>Jokainen ehdokas saa vertailuluvun puolueen </a:t>
            </a:r>
            <a:br>
              <a:rPr lang="fi-FI" sz="2800" kern="1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i-FI" sz="2800" kern="1200" dirty="0">
                <a:solidFill>
                  <a:prstClr val="black"/>
                </a:solidFill>
                <a:ea typeface="+mn-ea"/>
                <a:cs typeface="+mn-cs"/>
              </a:rPr>
              <a:t>ja oman äänimääränsä perusteella.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fi-FI" sz="28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i-FI" sz="2800" kern="1200" dirty="0">
                <a:solidFill>
                  <a:prstClr val="black"/>
                </a:solidFill>
                <a:ea typeface="+mn-ea"/>
                <a:cs typeface="+mn-cs"/>
              </a:rPr>
              <a:t>Kaikki eniten ääniä saaneet ehdokkaat eivät pääse valtuustoon, vaan ne,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i-FI" sz="2800" kern="1200" dirty="0">
                <a:solidFill>
                  <a:prstClr val="black"/>
                </a:solidFill>
                <a:ea typeface="+mn-ea"/>
                <a:cs typeface="+mn-cs"/>
              </a:rPr>
              <a:t>joilla on suurin vertailuluku.</a:t>
            </a:r>
          </a:p>
          <a:p>
            <a:pPr marL="20320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124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1619" y="155776"/>
            <a:ext cx="8229600" cy="11429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6923C"/>
              </a:buClr>
              <a:buSzPct val="25000"/>
              <a:buFont typeface="Calibri"/>
              <a:buNone/>
            </a:pPr>
            <a:r>
              <a:rPr lang="fi-FI" sz="3959" b="1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Jokaisella ihmisellä on oikeus vaikuttaa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357298"/>
            <a:ext cx="8229600" cy="55007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Suomessa on kokoontumisen vapaus, sananvapaus ja mielipiteen vapaus:</a:t>
            </a:r>
          </a:p>
          <a:p>
            <a:pPr indent="-228600">
              <a:spcBef>
                <a:spcPts val="480"/>
              </a:spcBef>
              <a:buSzPct val="25000"/>
              <a:buFont typeface="Arial"/>
              <a:buNone/>
            </a:pPr>
            <a:endParaRPr lang="fi-FI" sz="2400" dirty="0"/>
          </a:p>
          <a:p>
            <a:pPr indent="-228600">
              <a:spcBef>
                <a:spcPts val="480"/>
              </a:spcBef>
              <a:buSzPct val="25000"/>
              <a:buFont typeface="Arial"/>
              <a:buNone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Ihmiset voivat </a:t>
            </a:r>
            <a:r>
              <a:rPr lang="fi-FI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järjestää 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kokouksen,                                    </a:t>
            </a:r>
            <a:endParaRPr lang="fi-FI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spcBef>
                <a:spcPts val="480"/>
              </a:spcBef>
              <a:buSzPct val="25000"/>
              <a:buFont typeface="Arial"/>
              <a:buNone/>
            </a:pPr>
            <a:endParaRPr lang="fi-FI" sz="2400" dirty="0"/>
          </a:p>
          <a:p>
            <a:pPr indent="-228600">
              <a:spcBef>
                <a:spcPts val="480"/>
              </a:spcBef>
              <a:buSzPct val="25000"/>
              <a:buFont typeface="Arial"/>
              <a:buNone/>
            </a:pPr>
            <a:endParaRPr lang="fi-FI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spcBef>
                <a:spcPts val="480"/>
              </a:spcBef>
              <a:buSzPct val="25000"/>
              <a:buFont typeface="Arial"/>
              <a:buNone/>
            </a:pPr>
            <a:r>
              <a:rPr lang="fi-FI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kirjoittaalehteen 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sosiaaliseen mediaan, </a:t>
            </a:r>
            <a:endParaRPr lang="fi-FI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spcBef>
                <a:spcPts val="480"/>
              </a:spcBef>
              <a:buSzPct val="25000"/>
              <a:buFont typeface="Arial"/>
              <a:buNone/>
            </a:pPr>
            <a:endParaRPr lang="fi-FI" sz="2400" dirty="0" smtClean="0"/>
          </a:p>
          <a:p>
            <a:pPr indent="-228600">
              <a:spcBef>
                <a:spcPts val="480"/>
              </a:spcBef>
              <a:buSzPct val="25000"/>
              <a:buFont typeface="Arial"/>
              <a:buNone/>
            </a:pPr>
            <a:endParaRPr lang="fi-FI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>
              <a:spcBef>
                <a:spcPts val="480"/>
              </a:spcBef>
              <a:buSzPct val="25000"/>
              <a:buFont typeface="Arial"/>
              <a:buNone/>
            </a:pPr>
            <a:r>
              <a:rPr lang="fi-FI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 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kertoa julkisesti, mitä ajattelevat.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Shape 111" descr="kirjoittaanettii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2947" y="4107649"/>
            <a:ext cx="2448272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28595" y="0"/>
            <a:ext cx="8229600" cy="10001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1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Miten voin vaikuttaa?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857232"/>
            <a:ext cx="8229600" cy="57864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i-FI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39552" y="1124744"/>
            <a:ext cx="3600400" cy="35283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3200" b="1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Keskustele:</a:t>
            </a:r>
          </a:p>
          <a:p>
            <a:pPr lvl="0">
              <a:buSzPct val="25000"/>
            </a:pP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Internet, lähipiiri, ryhmät, tilaisuudet (</a:t>
            </a:r>
            <a:r>
              <a:rPr lang="fi-FI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esim.vanhempainillat), </a:t>
            </a: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poliitikot ja päätöksentekijät, työntekijät.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539552" y="4869161"/>
            <a:ext cx="7919274" cy="144016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32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Osallistu: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Mielenosoitus, talkoot, kyselyt, palautteen antaminen, järjestöt </a:t>
            </a:r>
            <a:endParaRPr lang="fi-FI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644008" y="1124744"/>
            <a:ext cx="3814818" cy="352839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32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Äänestä: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Presidentinvaaleissa ja eduskuntavaaleissa äänestää Suomen kansalainen.</a:t>
            </a:r>
          </a:p>
          <a:p>
            <a:pPr marL="457200" marR="0" lvl="1" indent="0" algn="l" rtl="0">
              <a:spcBef>
                <a:spcPts val="0"/>
              </a:spcBef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Kuntavaaleissa äänestää kuntalainen, esimerkiksi helsinkiläinen.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00033" y="0"/>
            <a:ext cx="8229600" cy="7857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lang="fi-FI" sz="5400" b="1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Järjestö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14282" y="785793"/>
            <a:ext cx="8715436" cy="59293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Ihmiset perustavat järjestöjä, kun he haluavat toimia jonkin asian puolesta. 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fi-FI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</a:p>
          <a:p>
            <a:pPr marL="3429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fi-FI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4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3000" b="0" i="0" u="none" strike="noStrike" cap="none" dirty="0">
                <a:solidFill>
                  <a:schemeClr val="dk1"/>
                </a:solidFill>
                <a:sym typeface="Calibri"/>
              </a:rPr>
              <a:t>Järjestö voi esimerkiksi auttaa ihmisiä, </a:t>
            </a:r>
          </a:p>
          <a:p>
            <a:pPr marL="342900" marR="0" lvl="4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3000" b="0" i="0" u="none" strike="noStrike" cap="none" dirty="0">
                <a:solidFill>
                  <a:schemeClr val="dk1"/>
                </a:solidFill>
                <a:sym typeface="Calibri"/>
              </a:rPr>
              <a:t>  suojella luontoa, järjestää tapahtumia tai vaikuttaa päätöksentekijöihin.</a:t>
            </a:r>
          </a:p>
          <a:p>
            <a:pPr marL="342900" marR="0" lvl="4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fi-FI" sz="30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4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3000" dirty="0"/>
              <a:t>Järjestössä voi toimia vapaaehtoisena.</a:t>
            </a:r>
            <a:endParaRPr lang="fi-FI" sz="30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4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4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142976" y="2285992"/>
            <a:ext cx="6993141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i-FI" sz="40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Toiminnan tavoitteena on yhteinen hyvä.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99084" y="3164906"/>
            <a:ext cx="4038600" cy="345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640"/>
              </a:spcBef>
            </a:pPr>
            <a:r>
              <a:rPr lang="fi-FI" sz="3200" dirty="0"/>
              <a:t>Mielekästä tekemistä</a:t>
            </a:r>
          </a:p>
          <a:p>
            <a:pPr indent="-342900">
              <a:spcBef>
                <a:spcPts val="640"/>
              </a:spcBef>
            </a:pPr>
            <a:r>
              <a:rPr lang="fi-FI" sz="3200" dirty="0"/>
              <a:t>Suomalaiseen yhteiskuntaan tutustuminen</a:t>
            </a:r>
          </a:p>
          <a:p>
            <a:pPr indent="-342900">
              <a:spcBef>
                <a:spcPts val="640"/>
              </a:spcBef>
            </a:pPr>
            <a:endParaRPr lang="fi-FI" sz="3200" dirty="0"/>
          </a:p>
          <a:p>
            <a:pPr indent="-342900">
              <a:spcBef>
                <a:spcPts val="640"/>
              </a:spcBef>
            </a:pPr>
            <a:endParaRPr lang="fi-FI" sz="3200" dirty="0"/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4731737" y="3192880"/>
            <a:ext cx="4038600" cy="36241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fi-FI" sz="3200" dirty="0"/>
              <a:t>Uuden oppiminen, uusia taitoja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/>
              <a:t>U</a:t>
            </a:r>
            <a:r>
              <a:rPr lang="fi-FI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udet ystävät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Verkostoni kasvavat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Kielitaitoni kehittyy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1928800" y="0"/>
            <a:ext cx="4889999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i-FI" sz="5400" b="1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Vapaaehtoistyö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403648" y="249289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rgbClr val="92D050"/>
                </a:solidFill>
              </a:rPr>
              <a:t>Miksi tekisin vapaaehtoistyötä?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1000100" y="1169539"/>
            <a:ext cx="7143800" cy="107721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 algn="ctr">
              <a:buSzPct val="25000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Yhteiseksi hyväksi tehtyä toimintaa, jota tehdään omasta vapaasta tahdosta.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05154" y="1412776"/>
            <a:ext cx="7772400" cy="1470024"/>
          </a:xfrm>
        </p:spPr>
        <p:txBody>
          <a:bodyPr/>
          <a:lstStyle/>
          <a:p>
            <a:r>
              <a:rPr lang="fi-FI" sz="7200" b="1" dirty="0">
                <a:solidFill>
                  <a:srgbClr val="92D050"/>
                </a:solidFill>
              </a:rPr>
              <a:t>Kunnan päätökset</a:t>
            </a:r>
            <a:endParaRPr lang="fi-FI" sz="72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799" cy="1752600"/>
          </a:xfrm>
        </p:spPr>
        <p:txBody>
          <a:bodyPr/>
          <a:lstStyle/>
          <a:p>
            <a:r>
              <a:rPr lang="fi-FI" sz="4200" dirty="0">
                <a:solidFill>
                  <a:srgbClr val="92D050"/>
                </a:solidFill>
              </a:rPr>
              <a:t>Kunnanvaltuusto ja Suomen puolueet</a:t>
            </a:r>
          </a:p>
          <a:p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2893748" y="5292952"/>
            <a:ext cx="34259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sz="2400" dirty="0" smtClean="0"/>
              <a:t>Materiaalin on koonnut</a:t>
            </a:r>
            <a:endParaRPr lang="fi-F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810749"/>
            <a:ext cx="8651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54" y="5936232"/>
            <a:ext cx="13843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5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b="1" kern="1200" dirty="0">
                <a:solidFill>
                  <a:srgbClr val="92D050"/>
                </a:solidFill>
                <a:ea typeface="+mj-ea"/>
                <a:cs typeface="+mj-cs"/>
              </a:rPr>
              <a:t>Kunnanvaltuusto</a:t>
            </a:r>
            <a:endParaRPr lang="fi-FI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42900"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800" kern="1200" dirty="0">
                <a:solidFill>
                  <a:schemeClr val="tx1"/>
                </a:solidFill>
                <a:ea typeface="+mn-ea"/>
                <a:cs typeface="+mn-cs"/>
              </a:rPr>
              <a:t>Kunnanvaltuusto valitaan kuntavaaleissa joka 4. vuosi (Esim. Helsingin kaupunginvaltuusto)</a:t>
            </a:r>
          </a:p>
          <a:p>
            <a:pPr lvl="0" indent="-342900"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800" kern="1200" dirty="0">
                <a:solidFill>
                  <a:schemeClr val="tx1"/>
                </a:solidFill>
                <a:ea typeface="+mn-ea"/>
                <a:cs typeface="+mn-cs"/>
              </a:rPr>
              <a:t>Kunnanvaltuuston koko riippuu kuntalaisten määrästä (Helsingissä 85 henkilöä + varahenkilöt)</a:t>
            </a:r>
          </a:p>
          <a:p>
            <a:pPr lvl="0" indent="-342900"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800" kern="1200" dirty="0">
                <a:solidFill>
                  <a:schemeClr val="tx1"/>
                </a:solidFill>
                <a:ea typeface="+mn-ea"/>
                <a:cs typeface="+mn-cs"/>
              </a:rPr>
              <a:t>Kunnanvaltuusto kokoontuu noin 2 viikon välein </a:t>
            </a:r>
          </a:p>
          <a:p>
            <a:pPr lvl="0" indent="-342900"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800" kern="1200" dirty="0">
                <a:solidFill>
                  <a:schemeClr val="tx1"/>
                </a:solidFill>
                <a:ea typeface="+mn-ea"/>
                <a:cs typeface="+mn-cs"/>
              </a:rPr>
              <a:t>Päättää kunnan tärkeistä asioista</a:t>
            </a:r>
            <a:endParaRPr lang="fi-FI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20320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545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i-FI" sz="5400" b="1" kern="1200" dirty="0">
                <a:solidFill>
                  <a:srgbClr val="92D050"/>
                </a:solidFill>
                <a:ea typeface="+mj-ea"/>
                <a:cs typeface="+mj-cs"/>
              </a:rPr>
              <a:t>Mitä kunnassa päätetään?</a:t>
            </a:r>
            <a:endParaRPr lang="fi-FI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fi-FI" sz="2200" b="1" kern="1200" dirty="0">
                <a:solidFill>
                  <a:schemeClr val="tx1"/>
                </a:solidFill>
                <a:ea typeface="+mn-ea"/>
                <a:cs typeface="+mn-cs"/>
              </a:rPr>
              <a:t>KOULUTUS  JA OPETUS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200" kern="1200" dirty="0">
                <a:solidFill>
                  <a:schemeClr val="tx1"/>
                </a:solidFill>
                <a:ea typeface="+mn-ea"/>
                <a:cs typeface="+mn-cs"/>
              </a:rPr>
              <a:t>Opetus ja koulut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200" kern="1200" dirty="0">
                <a:solidFill>
                  <a:schemeClr val="tx1"/>
                </a:solidFill>
                <a:ea typeface="+mn-ea"/>
                <a:cs typeface="+mn-cs"/>
              </a:rPr>
              <a:t>Lasten päivähoito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200" kern="1200" dirty="0">
                <a:solidFill>
                  <a:schemeClr val="tx1"/>
                </a:solidFill>
                <a:ea typeface="+mn-ea"/>
                <a:cs typeface="+mn-cs"/>
              </a:rPr>
              <a:t>Nuorisotoiminta</a:t>
            </a: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endParaRPr lang="fi-FI" sz="22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fi-FI" sz="2200" b="1" kern="1200" dirty="0">
                <a:solidFill>
                  <a:schemeClr val="tx1"/>
                </a:solidFill>
                <a:ea typeface="+mn-ea"/>
                <a:cs typeface="+mn-cs"/>
              </a:rPr>
              <a:t>TÄRKEÄT PALVELUT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200" kern="1200" dirty="0">
                <a:solidFill>
                  <a:schemeClr val="tx1"/>
                </a:solidFill>
                <a:ea typeface="+mn-ea"/>
                <a:cs typeface="+mn-cs"/>
              </a:rPr>
              <a:t>Sosiaali- ja terveyspalvelut (terveyskeskus, hammashoito, sosiaalityö)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200" kern="1200" dirty="0">
                <a:solidFill>
                  <a:schemeClr val="tx1"/>
                </a:solidFill>
                <a:ea typeface="+mn-ea"/>
                <a:cs typeface="+mn-cs"/>
              </a:rPr>
              <a:t>TE-toimisto (työllisyys ja yritykset)</a:t>
            </a:r>
          </a:p>
          <a:p>
            <a:pPr marL="177800" indent="0">
              <a:buNone/>
            </a:pP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644008" y="1556792"/>
            <a:ext cx="4248472" cy="4525963"/>
          </a:xfrm>
        </p:spPr>
        <p:txBody>
          <a:bodyPr/>
          <a:lstStyle/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fi-FI" sz="2000" b="1" kern="1200" dirty="0">
                <a:solidFill>
                  <a:schemeClr val="tx1"/>
                </a:solidFill>
                <a:ea typeface="+mn-ea"/>
                <a:cs typeface="+mn-cs"/>
              </a:rPr>
              <a:t>KULTTUURI JA VAPAA-AIKA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000" kern="1200" dirty="0">
                <a:solidFill>
                  <a:schemeClr val="tx1"/>
                </a:solidFill>
                <a:ea typeface="+mn-ea"/>
                <a:cs typeface="+mn-cs"/>
              </a:rPr>
              <a:t>Kirjastot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000" kern="1200" dirty="0">
                <a:solidFill>
                  <a:schemeClr val="tx1"/>
                </a:solidFill>
                <a:ea typeface="+mn-ea"/>
                <a:cs typeface="+mn-cs"/>
              </a:rPr>
              <a:t>Harrastuspaikat (liikuntapaikat)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000" kern="1200" dirty="0">
                <a:solidFill>
                  <a:schemeClr val="tx1"/>
                </a:solidFill>
                <a:ea typeface="+mn-ea"/>
                <a:cs typeface="+mn-cs"/>
              </a:rPr>
              <a:t>Museot, tapahtumat</a:t>
            </a: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endParaRPr lang="fi-FI" sz="20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fi-FI" sz="2000" b="1" kern="1200" dirty="0">
                <a:solidFill>
                  <a:schemeClr val="tx1"/>
                </a:solidFill>
                <a:ea typeface="+mn-ea"/>
                <a:cs typeface="+mn-cs"/>
              </a:rPr>
              <a:t>TOIMIVA KAUPUNKI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000" kern="1200" dirty="0">
                <a:solidFill>
                  <a:schemeClr val="tx1"/>
                </a:solidFill>
                <a:ea typeface="+mn-ea"/>
                <a:cs typeface="+mn-cs"/>
              </a:rPr>
              <a:t>Julkinen liikenne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000" kern="1200" dirty="0">
                <a:solidFill>
                  <a:schemeClr val="tx1"/>
                </a:solidFill>
                <a:ea typeface="+mn-ea"/>
                <a:cs typeface="+mn-cs"/>
              </a:rPr>
              <a:t>Vesi- ja viemäriverkosto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000" kern="1200" dirty="0">
                <a:solidFill>
                  <a:schemeClr val="tx1"/>
                </a:solidFill>
                <a:ea typeface="+mn-ea"/>
                <a:cs typeface="+mn-cs"/>
              </a:rPr>
              <a:t>Kadut ja tiet (hiekoitus, katuvalot)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000" kern="1200" dirty="0">
                <a:solidFill>
                  <a:schemeClr val="tx1"/>
                </a:solidFill>
                <a:ea typeface="+mn-ea"/>
                <a:cs typeface="+mn-cs"/>
              </a:rPr>
              <a:t>Jätteiden käsittely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000" kern="1200" dirty="0">
                <a:solidFill>
                  <a:schemeClr val="tx1"/>
                </a:solidFill>
                <a:ea typeface="+mn-ea"/>
                <a:cs typeface="+mn-cs"/>
              </a:rPr>
              <a:t>Energian käyttö</a:t>
            </a:r>
          </a:p>
          <a:p>
            <a:pPr lvl="0" indent="-3429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sz="2000" kern="1200" dirty="0">
                <a:solidFill>
                  <a:schemeClr val="tx1"/>
                </a:solidFill>
                <a:ea typeface="+mn-ea"/>
                <a:cs typeface="+mn-cs"/>
              </a:rPr>
              <a:t>Rakentaminen</a:t>
            </a:r>
          </a:p>
          <a:p>
            <a:pPr marL="17780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3838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756</Words>
  <Application>Microsoft Macintosh PowerPoint</Application>
  <PresentationFormat>Näytössä katseltava diaesitys (4:3)</PresentationFormat>
  <Paragraphs>243</Paragraphs>
  <Slides>26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1" baseType="lpstr">
      <vt:lpstr>Calibri</vt:lpstr>
      <vt:lpstr>Cambria</vt:lpstr>
      <vt:lpstr>Wingdings</vt:lpstr>
      <vt:lpstr>Arial</vt:lpstr>
      <vt:lpstr>Office-teema</vt:lpstr>
      <vt:lpstr>PowerPoint-esitys</vt:lpstr>
      <vt:lpstr>PowerPoint-esitys</vt:lpstr>
      <vt:lpstr>Jokaisella ihmisellä on oikeus vaikuttaa</vt:lpstr>
      <vt:lpstr>Miten voin vaikuttaa?</vt:lpstr>
      <vt:lpstr>Järjestö</vt:lpstr>
      <vt:lpstr>PowerPoint-esitys</vt:lpstr>
      <vt:lpstr>Kunnan päätökset</vt:lpstr>
      <vt:lpstr>Kunnanvaltuusto</vt:lpstr>
      <vt:lpstr>Mitä kunnassa päätetään?</vt:lpstr>
      <vt:lpstr>Kunnan budjetti</vt:lpstr>
      <vt:lpstr>Kunnanvaltuusto </vt:lpstr>
      <vt:lpstr>MIKSI ÄÄNESTÄÄ?</vt:lpstr>
      <vt:lpstr>Suomen puolueet</vt:lpstr>
      <vt:lpstr>Suomen puolueet</vt:lpstr>
      <vt:lpstr>PowerPoint-esitys</vt:lpstr>
      <vt:lpstr>Avoin päätöksenteko</vt:lpstr>
      <vt:lpstr>Äänestäminen</vt:lpstr>
      <vt:lpstr>Kuntavaalit</vt:lpstr>
      <vt:lpstr>Kuka saa äänestää kuntavaaleissa?</vt:lpstr>
      <vt:lpstr>Ilmoitus äänioikeudesta</vt:lpstr>
      <vt:lpstr>Ennakkoäänestys</vt:lpstr>
      <vt:lpstr>Mitä mukaan?</vt:lpstr>
      <vt:lpstr>Äänestyspaikalla:</vt:lpstr>
      <vt:lpstr>Äänestyspaikalla</vt:lpstr>
      <vt:lpstr>Äänestyspaikalla</vt:lpstr>
      <vt:lpstr>Vaalitulos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Yhteiskunnallinen vaikuttaminen Suomessa</dc:title>
  <dc:creator>Omistaja</dc:creator>
  <cp:lastModifiedBy>Microsoft Office -käyttäjä</cp:lastModifiedBy>
  <cp:revision>44</cp:revision>
  <dcterms:modified xsi:type="dcterms:W3CDTF">2017-02-13T06:05:52Z</dcterms:modified>
</cp:coreProperties>
</file>